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1" r:id="rId4"/>
    <p:sldId id="268" r:id="rId5"/>
    <p:sldId id="262" r:id="rId6"/>
    <p:sldId id="257" r:id="rId7"/>
    <p:sldId id="263" r:id="rId8"/>
    <p:sldId id="265" r:id="rId9"/>
    <p:sldId id="266" r:id="rId10"/>
    <p:sldId id="270" r:id="rId11"/>
    <p:sldId id="269" r:id="rId12"/>
    <p:sldId id="271" r:id="rId13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DDE00-6A06-764B-81DE-E0366EEF5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BB1B6D-6558-481A-BCAD-A626E899E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9342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808BB-C6AF-F510-BFBB-A248A4802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E30D3-121A-DF8A-0675-7148448E5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815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5725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89034-D492-155B-B6F9-775AF6894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024B0-201C-8642-6DB1-EDA7E4EFC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25474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477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B8430-4848-F108-A3E9-800F0BF0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DFD9F-A2F4-349A-9750-82FF3B071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0803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ABEFAA-D342-8C04-6B5D-B40410398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0803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8356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2F085-DEB5-C0C7-7E5B-C027A4D8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7A726-91C4-F9B0-9F7C-34143B52F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43960-5118-59C3-0002-35E547D96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95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CB7F4-41F5-BBAA-E06F-C0E732B7AA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0D0947-F65D-22FD-6E65-53E3300E9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95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2105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1901-6FC5-9309-99F9-367CADCF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6841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56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A8420-1A4E-9470-1E2F-21D98341B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E7E11-7749-74B3-DAA0-2D0584797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04B91D-1267-77AD-3A64-F49BC317B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744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3E9A3-0E1D-8EBF-C98C-2D6AE871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1A5567-0907-B76B-CF62-272B0D622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A4C92-B287-BF89-249E-9C1FB274D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40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AAACF5-E524-ED2C-BCFD-C19A62092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CDF9E-23C0-304C-8A93-556625D52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D4202D-E5D8-F5E3-A136-DFF50D17F99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5830113"/>
            <a:ext cx="12192001" cy="102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7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25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emf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5.png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2.emf"/><Relationship Id="rId3" Type="http://schemas.openxmlformats.org/officeDocument/2006/relationships/oleObject" Target="../embeddings/oleObject7.bin"/><Relationship Id="rId7" Type="http://schemas.openxmlformats.org/officeDocument/2006/relationships/image" Target="../media/image19.e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1.emf"/><Relationship Id="rId5" Type="http://schemas.openxmlformats.org/officeDocument/2006/relationships/image" Target="../media/image24.png"/><Relationship Id="rId15" Type="http://schemas.openxmlformats.org/officeDocument/2006/relationships/image" Target="../media/image23.emf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8.emf"/><Relationship Id="rId9" Type="http://schemas.openxmlformats.org/officeDocument/2006/relationships/image" Target="../media/image20.emf"/><Relationship Id="rId1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F675FA-05EF-42FB-8904-BEE839281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021" y="5150945"/>
            <a:ext cx="2761741" cy="516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6FFFCD-1DDF-EFE6-3061-67419BA23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607" y="1190891"/>
            <a:ext cx="11044336" cy="1655762"/>
          </a:xfrm>
        </p:spPr>
        <p:txBody>
          <a:bodyPr>
            <a:normAutofit fontScale="90000"/>
          </a:bodyPr>
          <a:lstStyle/>
          <a:p>
            <a:r>
              <a:rPr lang="en-US" dirty="0"/>
              <a:t>Effects of mineral oils (DMSO extracts) on steroidogenesis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9F19A-6ED8-5850-C8E1-A99B607B4C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Jochem Louisse</a:t>
            </a:r>
          </a:p>
          <a:p>
            <a:r>
              <a:rPr lang="en-US" dirty="0"/>
              <a:t>Wageningen Food Safety Research (WFSR)</a:t>
            </a:r>
          </a:p>
          <a:p>
            <a:r>
              <a:rPr lang="en-US" dirty="0"/>
              <a:t>part of Wageningen University and Research (WUR)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582693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0FF58609-2E65-4AB0-B95F-C700A7FF7F9D}"/>
              </a:ext>
            </a:extLst>
          </p:cNvPr>
          <p:cNvSpPr txBox="1"/>
          <p:nvPr/>
        </p:nvSpPr>
        <p:spPr>
          <a:xfrm>
            <a:off x="10807430" y="3086488"/>
            <a:ext cx="1384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SN100-TWO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6A9160C-B7FC-44B7-AFC1-F4F64B0308B4}"/>
              </a:ext>
            </a:extLst>
          </p:cNvPr>
          <p:cNvGrpSpPr/>
          <p:nvPr/>
        </p:nvGrpSpPr>
        <p:grpSpPr>
          <a:xfrm>
            <a:off x="634006" y="1149090"/>
            <a:ext cx="2792220" cy="1311570"/>
            <a:chOff x="6495723" y="3475020"/>
            <a:chExt cx="2792220" cy="131157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079A4FF-E177-41DA-A00D-97BD52765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95723" y="3482935"/>
              <a:ext cx="2637155" cy="130365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F1EB79-86E5-43C0-8ED3-4B4F6925DE47}"/>
                </a:ext>
              </a:extLst>
            </p:cNvPr>
            <p:cNvSpPr txBox="1"/>
            <p:nvPr/>
          </p:nvSpPr>
          <p:spPr>
            <a:xfrm>
              <a:off x="7235555" y="3475020"/>
              <a:ext cx="20523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extraction control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06B0448-B849-4C35-B40D-96C03092ACE2}"/>
              </a:ext>
            </a:extLst>
          </p:cNvPr>
          <p:cNvGrpSpPr/>
          <p:nvPr/>
        </p:nvGrpSpPr>
        <p:grpSpPr>
          <a:xfrm>
            <a:off x="1188646" y="2664677"/>
            <a:ext cx="5875760" cy="2721821"/>
            <a:chOff x="3535360" y="1482684"/>
            <a:chExt cx="5875760" cy="272182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7D165DC-6DC1-4553-98BE-632929682E0F}"/>
                </a:ext>
              </a:extLst>
            </p:cNvPr>
            <p:cNvGrpSpPr/>
            <p:nvPr/>
          </p:nvGrpSpPr>
          <p:grpSpPr>
            <a:xfrm>
              <a:off x="3535360" y="1486371"/>
              <a:ext cx="3129472" cy="1303655"/>
              <a:chOff x="1269111" y="4671125"/>
              <a:chExt cx="3129472" cy="1303655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F82F1A3-9382-4B75-A492-EE7B23E8D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9111" y="4671125"/>
                <a:ext cx="2637155" cy="1303655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8E7E46-60B3-42A9-933F-25F536188A4C}"/>
                  </a:ext>
                </a:extLst>
              </p:cNvPr>
              <p:cNvSpPr txBox="1"/>
              <p:nvPr/>
            </p:nvSpPr>
            <p:spPr>
              <a:xfrm>
                <a:off x="2756683" y="4675291"/>
                <a:ext cx="16419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b="1" dirty="0">
                    <a:solidFill>
                      <a:schemeClr val="bg1"/>
                    </a:solidFill>
                  </a:rPr>
                  <a:t>SN100-D-S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39548D2-06EB-4098-9239-4D4C15FA87DD}"/>
                </a:ext>
              </a:extLst>
            </p:cNvPr>
            <p:cNvGrpSpPr/>
            <p:nvPr/>
          </p:nvGrpSpPr>
          <p:grpSpPr>
            <a:xfrm>
              <a:off x="3537670" y="2900850"/>
              <a:ext cx="3127162" cy="1303655"/>
              <a:chOff x="3858568" y="4100716"/>
              <a:chExt cx="3127162" cy="1303655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5EA0392-FF57-4569-9552-C8DC997ED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8568" y="4100716"/>
                <a:ext cx="2637155" cy="1303655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F49414-F80A-459A-8712-BB4EF2113657}"/>
                  </a:ext>
                </a:extLst>
              </p:cNvPr>
              <p:cNvSpPr txBox="1"/>
              <p:nvPr/>
            </p:nvSpPr>
            <p:spPr>
              <a:xfrm>
                <a:off x="5343830" y="4109745"/>
                <a:ext cx="16419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b="1" dirty="0">
                    <a:solidFill>
                      <a:schemeClr val="bg1"/>
                    </a:solidFill>
                  </a:rPr>
                  <a:t>SN500-D-S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E96043-81B6-48F4-96FB-F52C183D7011}"/>
                </a:ext>
              </a:extLst>
            </p:cNvPr>
            <p:cNvGrpSpPr/>
            <p:nvPr/>
          </p:nvGrpSpPr>
          <p:grpSpPr>
            <a:xfrm>
              <a:off x="6281649" y="1482684"/>
              <a:ext cx="3129471" cy="1303655"/>
              <a:chOff x="1269112" y="1027906"/>
              <a:chExt cx="3129471" cy="130365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C16212CF-1F39-41FC-8E27-FE9713C533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9112" y="1027906"/>
                <a:ext cx="2637155" cy="1303655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896333-38F2-4B05-A569-65DAC464D8EB}"/>
                  </a:ext>
                </a:extLst>
              </p:cNvPr>
              <p:cNvSpPr txBox="1"/>
              <p:nvPr/>
            </p:nvSpPr>
            <p:spPr>
              <a:xfrm>
                <a:off x="2756683" y="1027906"/>
                <a:ext cx="16419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b="1" dirty="0">
                    <a:solidFill>
                      <a:schemeClr val="bg1"/>
                    </a:solidFill>
                  </a:rPr>
                  <a:t>SN100-WR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E71D7E3-21C0-448B-9161-C553161E1C18}"/>
                </a:ext>
              </a:extLst>
            </p:cNvPr>
            <p:cNvGrpSpPr/>
            <p:nvPr/>
          </p:nvGrpSpPr>
          <p:grpSpPr>
            <a:xfrm>
              <a:off x="6281649" y="2900850"/>
              <a:ext cx="3024203" cy="1303655"/>
              <a:chOff x="4025252" y="2670168"/>
              <a:chExt cx="3024203" cy="1303655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E2E2E94-C1ED-4BAA-BE1A-22D1922159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25252" y="2670168"/>
                <a:ext cx="2637155" cy="1303655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F44F6AB-5CF4-4536-8CF2-587CFD0970BF}"/>
                  </a:ext>
                </a:extLst>
              </p:cNvPr>
              <p:cNvSpPr txBox="1"/>
              <p:nvPr/>
            </p:nvSpPr>
            <p:spPr>
              <a:xfrm>
                <a:off x="5515583" y="2692853"/>
                <a:ext cx="15338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b="1" dirty="0">
                    <a:solidFill>
                      <a:schemeClr val="bg1"/>
                    </a:solidFill>
                  </a:rPr>
                  <a:t>SN100-BO</a:t>
                </a:r>
              </a:p>
            </p:txBody>
          </p:sp>
        </p:grp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1E4B4933-CEBD-49C5-80EE-B70EC9A43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170"/>
            <a:ext cx="10515600" cy="851116"/>
          </a:xfrm>
        </p:spPr>
        <p:txBody>
          <a:bodyPr/>
          <a:lstStyle/>
          <a:p>
            <a:r>
              <a:rPr lang="en-GB" dirty="0"/>
              <a:t>2D GC-TOF MS/MS results test items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D114341-40CA-435C-B0B6-4C5C43C7801A}"/>
              </a:ext>
            </a:extLst>
          </p:cNvPr>
          <p:cNvSpPr txBox="1"/>
          <p:nvPr/>
        </p:nvSpPr>
        <p:spPr>
          <a:xfrm>
            <a:off x="634005" y="5524244"/>
            <a:ext cx="110755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Most potent test items contain highest concentrations of dibenzothiophenes and 3- to 4-ring PAHs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B16AFBE-11E4-4533-9902-7EAB1C5DFA86}"/>
              </a:ext>
            </a:extLst>
          </p:cNvPr>
          <p:cNvGrpSpPr/>
          <p:nvPr/>
        </p:nvGrpSpPr>
        <p:grpSpPr>
          <a:xfrm>
            <a:off x="3625420" y="1164423"/>
            <a:ext cx="3010194" cy="1303655"/>
            <a:chOff x="3856791" y="1157005"/>
            <a:chExt cx="3010194" cy="130365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16B9AE1-3AB7-46C5-8554-FE13387E5D69}"/>
                </a:ext>
              </a:extLst>
            </p:cNvPr>
            <p:cNvGrpSpPr/>
            <p:nvPr/>
          </p:nvGrpSpPr>
          <p:grpSpPr>
            <a:xfrm>
              <a:off x="3856791" y="1157005"/>
              <a:ext cx="3010194" cy="1303655"/>
              <a:chOff x="4777422" y="2777172"/>
              <a:chExt cx="3010194" cy="1303655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E30BC93-5112-48C2-A8D6-1B429597BF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77422" y="2777172"/>
                <a:ext cx="2637155" cy="1303655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564206F-4803-4647-8379-2A8EE00588FE}"/>
                  </a:ext>
                </a:extLst>
              </p:cNvPr>
              <p:cNvSpPr txBox="1"/>
              <p:nvPr/>
            </p:nvSpPr>
            <p:spPr>
              <a:xfrm>
                <a:off x="6145716" y="2814072"/>
                <a:ext cx="16419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b="1" dirty="0">
                    <a:solidFill>
                      <a:schemeClr val="bg1"/>
                    </a:solidFill>
                  </a:rPr>
                  <a:t>SN100-DIS</a:t>
                </a: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D3D76F6-3158-4D9E-9836-5850D0103FEA}"/>
                </a:ext>
              </a:extLst>
            </p:cNvPr>
            <p:cNvSpPr txBox="1"/>
            <p:nvPr/>
          </p:nvSpPr>
          <p:spPr>
            <a:xfrm>
              <a:off x="5784980" y="2054654"/>
              <a:ext cx="70896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rgbClr val="FFFF00"/>
                  </a:solidFill>
                </a:rPr>
                <a:t>UATO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B12CDA5-EFF9-4983-8BCC-C87DEDE95763}"/>
              </a:ext>
            </a:extLst>
          </p:cNvPr>
          <p:cNvGrpSpPr/>
          <p:nvPr/>
        </p:nvGrpSpPr>
        <p:grpSpPr>
          <a:xfrm>
            <a:off x="6658475" y="1166335"/>
            <a:ext cx="3184989" cy="1303655"/>
            <a:chOff x="7144859" y="1164353"/>
            <a:chExt cx="3184989" cy="130365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2825EA1-D2A5-422D-B14E-103EF6A3F256}"/>
                </a:ext>
              </a:extLst>
            </p:cNvPr>
            <p:cNvGrpSpPr/>
            <p:nvPr/>
          </p:nvGrpSpPr>
          <p:grpSpPr>
            <a:xfrm>
              <a:off x="7144859" y="1164353"/>
              <a:ext cx="3184989" cy="1303655"/>
              <a:chOff x="1269111" y="2854993"/>
              <a:chExt cx="3184989" cy="1303655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8DECE91-2BC6-4F05-A469-3484A6DA6F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69111" y="2854993"/>
                <a:ext cx="2637155" cy="1303655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42F969-AD28-4816-AA33-C283A5FEAAF9}"/>
                  </a:ext>
                </a:extLst>
              </p:cNvPr>
              <p:cNvSpPr txBox="1"/>
              <p:nvPr/>
            </p:nvSpPr>
            <p:spPr>
              <a:xfrm>
                <a:off x="2812200" y="2854993"/>
                <a:ext cx="16419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b="1" dirty="0">
                    <a:solidFill>
                      <a:schemeClr val="bg1"/>
                    </a:solidFill>
                  </a:rPr>
                  <a:t>SN100-AE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5B04383-A03B-4D27-839F-7AA0424157F1}"/>
                </a:ext>
              </a:extLst>
            </p:cNvPr>
            <p:cNvSpPr txBox="1"/>
            <p:nvPr/>
          </p:nvSpPr>
          <p:spPr>
            <a:xfrm>
              <a:off x="9157026" y="2071351"/>
              <a:ext cx="70896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rgbClr val="FFFF00"/>
                  </a:solidFill>
                </a:rPr>
                <a:t>DAE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1CB8437-6E68-4BD7-943A-658A2FFDE5AA}"/>
              </a:ext>
            </a:extLst>
          </p:cNvPr>
          <p:cNvSpPr txBox="1"/>
          <p:nvPr/>
        </p:nvSpPr>
        <p:spPr>
          <a:xfrm>
            <a:off x="3069773" y="3561156"/>
            <a:ext cx="801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OLBO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5D77F4D-A89F-47BA-AC53-30C688EE4658}"/>
              </a:ext>
            </a:extLst>
          </p:cNvPr>
          <p:cNvGrpSpPr/>
          <p:nvPr/>
        </p:nvGrpSpPr>
        <p:grpSpPr>
          <a:xfrm>
            <a:off x="6951900" y="2645495"/>
            <a:ext cx="2811396" cy="2759665"/>
            <a:chOff x="8052911" y="2626833"/>
            <a:chExt cx="2811396" cy="27596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5F04FAB-7672-4F3D-8518-0E88C5C88D59}"/>
                </a:ext>
              </a:extLst>
            </p:cNvPr>
            <p:cNvGrpSpPr/>
            <p:nvPr/>
          </p:nvGrpSpPr>
          <p:grpSpPr>
            <a:xfrm>
              <a:off x="8052911" y="2626833"/>
              <a:ext cx="2811396" cy="2759665"/>
              <a:chOff x="9197141" y="2627383"/>
              <a:chExt cx="2811396" cy="275966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BA65224A-42B5-4173-A17F-35F58D800AD6}"/>
                  </a:ext>
                </a:extLst>
              </p:cNvPr>
              <p:cNvGrpSpPr/>
              <p:nvPr/>
            </p:nvGrpSpPr>
            <p:grpSpPr>
              <a:xfrm>
                <a:off x="9197141" y="4083393"/>
                <a:ext cx="2777981" cy="1303655"/>
                <a:chOff x="9674867" y="4508261"/>
                <a:chExt cx="2777981" cy="1303655"/>
              </a:xfrm>
            </p:grpSpPr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E0A4668D-9EAC-4A81-A2AB-697B652E24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674867" y="4508261"/>
                  <a:ext cx="2637155" cy="1303655"/>
                </a:xfrm>
                <a:prstGeom prst="rect">
                  <a:avLst/>
                </a:prstGeom>
              </p:spPr>
            </p:pic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D2EC926-4AC2-48C3-9CF1-F2B8006E957D}"/>
                    </a:ext>
                  </a:extLst>
                </p:cNvPr>
                <p:cNvSpPr txBox="1"/>
                <p:nvPr/>
              </p:nvSpPr>
              <p:spPr>
                <a:xfrm>
                  <a:off x="10904706" y="4511230"/>
                  <a:ext cx="154814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GB" b="1" dirty="0">
                      <a:solidFill>
                        <a:schemeClr val="bg1"/>
                      </a:solidFill>
                    </a:rPr>
                    <a:t>SN100-MWO</a:t>
                  </a:r>
                </a:p>
              </p:txBody>
            </p:sp>
          </p:grp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0CA5F6B8-57CF-4028-9BA6-F1293AEE9CDF}"/>
                  </a:ext>
                </a:extLst>
              </p:cNvPr>
              <p:cNvGrpSpPr/>
              <p:nvPr/>
            </p:nvGrpSpPr>
            <p:grpSpPr>
              <a:xfrm>
                <a:off x="9197141" y="2627383"/>
                <a:ext cx="2811396" cy="1303655"/>
                <a:chOff x="8006766" y="1244975"/>
                <a:chExt cx="2811396" cy="1303655"/>
              </a:xfrm>
            </p:grpSpPr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56929037-7A30-4F2A-B167-1C7531F15D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006766" y="1244975"/>
                  <a:ext cx="2637155" cy="1303655"/>
                </a:xfrm>
                <a:prstGeom prst="rect">
                  <a:avLst/>
                </a:prstGeom>
              </p:spPr>
            </p:pic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E354D23-5EC7-4DB8-8426-8E83327F5D4D}"/>
                    </a:ext>
                  </a:extLst>
                </p:cNvPr>
                <p:cNvSpPr txBox="1"/>
                <p:nvPr/>
              </p:nvSpPr>
              <p:spPr>
                <a:xfrm>
                  <a:off x="9270020" y="1267064"/>
                  <a:ext cx="154814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GB" b="1" dirty="0">
                      <a:solidFill>
                        <a:schemeClr val="bg1"/>
                      </a:solidFill>
                    </a:rPr>
                    <a:t>SN100-TWO</a:t>
                  </a:r>
                </a:p>
              </p:txBody>
            </p:sp>
          </p:grp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C62A8B8-02F2-4051-BF04-E94CFA9AA185}"/>
                </a:ext>
              </a:extLst>
            </p:cNvPr>
            <p:cNvSpPr txBox="1"/>
            <p:nvPr/>
          </p:nvSpPr>
          <p:spPr>
            <a:xfrm>
              <a:off x="9946773" y="3533136"/>
              <a:ext cx="8019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rgbClr val="FFFF00"/>
                  </a:solidFill>
                </a:rPr>
                <a:t>HRBO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151624F-C8D9-4E36-AFF0-0AAF3246706B}"/>
                </a:ext>
              </a:extLst>
            </p:cNvPr>
            <p:cNvSpPr txBox="1"/>
            <p:nvPr/>
          </p:nvSpPr>
          <p:spPr>
            <a:xfrm>
              <a:off x="9958504" y="4965508"/>
              <a:ext cx="8019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rgbClr val="FFFF00"/>
                  </a:solidFill>
                </a:rPr>
                <a:t>HRBO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2033E8B4-1370-4FBF-9512-D5D0D0E306D9}"/>
              </a:ext>
            </a:extLst>
          </p:cNvPr>
          <p:cNvSpPr txBox="1"/>
          <p:nvPr/>
        </p:nvSpPr>
        <p:spPr>
          <a:xfrm>
            <a:off x="3096180" y="4979959"/>
            <a:ext cx="801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OLBO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F75A5F5-639D-45ED-B0AD-6354C22A3AD0}"/>
              </a:ext>
            </a:extLst>
          </p:cNvPr>
          <p:cNvSpPr txBox="1"/>
          <p:nvPr/>
        </p:nvSpPr>
        <p:spPr>
          <a:xfrm>
            <a:off x="5830093" y="3575765"/>
            <a:ext cx="801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OLBO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CA9BFD0-2B07-4018-9DD9-713CB53EE27E}"/>
              </a:ext>
            </a:extLst>
          </p:cNvPr>
          <p:cNvSpPr txBox="1"/>
          <p:nvPr/>
        </p:nvSpPr>
        <p:spPr>
          <a:xfrm>
            <a:off x="5856500" y="4994568"/>
            <a:ext cx="801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OLBO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BA0E92E-2C3A-4830-A7DD-263C9A72ECD5}"/>
              </a:ext>
            </a:extLst>
          </p:cNvPr>
          <p:cNvGrpSpPr/>
          <p:nvPr/>
        </p:nvGrpSpPr>
        <p:grpSpPr>
          <a:xfrm>
            <a:off x="9843464" y="539444"/>
            <a:ext cx="1988421" cy="1058352"/>
            <a:chOff x="9822907" y="1164423"/>
            <a:chExt cx="1988421" cy="1058352"/>
          </a:xfrm>
        </p:grpSpPr>
        <p:pic>
          <p:nvPicPr>
            <p:cNvPr id="50" name="Picture 4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690C63E3-3555-4BB2-A76F-2125DA9B2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824996" y="1164423"/>
              <a:ext cx="1986332" cy="759988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BC76786-30E6-4C52-860A-35C54B34B1C0}"/>
                </a:ext>
              </a:extLst>
            </p:cNvPr>
            <p:cNvSpPr txBox="1"/>
            <p:nvPr/>
          </p:nvSpPr>
          <p:spPr>
            <a:xfrm>
              <a:off x="9822907" y="1914998"/>
              <a:ext cx="198633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/>
                <a:t>BPA (reference item)</a:t>
              </a:r>
              <a:endParaRPr lang="en-GB" b="1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653905B-D592-41BC-A7A5-A9B182B971D7}"/>
              </a:ext>
            </a:extLst>
          </p:cNvPr>
          <p:cNvGrpSpPr/>
          <p:nvPr/>
        </p:nvGrpSpPr>
        <p:grpSpPr>
          <a:xfrm>
            <a:off x="10125258" y="1880535"/>
            <a:ext cx="2103309" cy="1027654"/>
            <a:chOff x="10066794" y="2509923"/>
            <a:chExt cx="2103309" cy="1027654"/>
          </a:xfrm>
        </p:grpSpPr>
        <p:pic>
          <p:nvPicPr>
            <p:cNvPr id="49" name="Picture 48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110ABA99-ECA2-42B0-98F4-0A76921E8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140305" y="2509923"/>
              <a:ext cx="1304217" cy="668125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789C4A9-2D03-4DF6-B46F-1E80A6233B49}"/>
                </a:ext>
              </a:extLst>
            </p:cNvPr>
            <p:cNvSpPr txBox="1"/>
            <p:nvPr/>
          </p:nvSpPr>
          <p:spPr>
            <a:xfrm>
              <a:off x="10066794" y="3229800"/>
              <a:ext cx="21033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b="1" dirty="0"/>
                <a:t>dibenzothiophene</a:t>
              </a:r>
              <a:endParaRPr lang="en-GB" b="1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4B345D0-B50B-4513-BB3D-D940200E8C93}"/>
              </a:ext>
            </a:extLst>
          </p:cNvPr>
          <p:cNvGrpSpPr/>
          <p:nvPr/>
        </p:nvGrpSpPr>
        <p:grpSpPr>
          <a:xfrm>
            <a:off x="10290401" y="3015221"/>
            <a:ext cx="1938166" cy="1023377"/>
            <a:chOff x="10230804" y="3649371"/>
            <a:chExt cx="1938166" cy="1023377"/>
          </a:xfrm>
        </p:grpSpPr>
        <p:pic>
          <p:nvPicPr>
            <p:cNvPr id="58" name="Picture 57" descr="Shape, rectangle&#10;&#10;Description automatically generated">
              <a:extLst>
                <a:ext uri="{FF2B5EF4-FFF2-40B4-BE49-F238E27FC236}">
                  <a16:creationId xmlns:a16="http://schemas.microsoft.com/office/drawing/2014/main" id="{65CC79F0-9DBE-458C-8A4C-822B2D9EC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30804" y="3649371"/>
              <a:ext cx="1213224" cy="637921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8CF64AF-BF22-41C4-AB15-69D7E5DD359C}"/>
                </a:ext>
              </a:extLst>
            </p:cNvPr>
            <p:cNvSpPr txBox="1"/>
            <p:nvPr/>
          </p:nvSpPr>
          <p:spPr>
            <a:xfrm>
              <a:off x="10230804" y="4364971"/>
              <a:ext cx="193816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b="1" dirty="0"/>
                <a:t>phenanthrene</a:t>
              </a:r>
              <a:endParaRPr lang="en-GB" b="1" dirty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F1EAE18-DBA0-4A95-BAFB-855D25A44F57}"/>
              </a:ext>
            </a:extLst>
          </p:cNvPr>
          <p:cNvGrpSpPr/>
          <p:nvPr/>
        </p:nvGrpSpPr>
        <p:grpSpPr>
          <a:xfrm>
            <a:off x="10275780" y="4181362"/>
            <a:ext cx="1367879" cy="1137258"/>
            <a:chOff x="10275780" y="4181362"/>
            <a:chExt cx="1367879" cy="1137258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175249B-346E-4BC1-B8E8-968622A75E46}"/>
                </a:ext>
              </a:extLst>
            </p:cNvPr>
            <p:cNvSpPr txBox="1"/>
            <p:nvPr/>
          </p:nvSpPr>
          <p:spPr>
            <a:xfrm>
              <a:off x="10516502" y="5010843"/>
              <a:ext cx="96908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b="1" dirty="0"/>
                <a:t>chrysene</a:t>
              </a:r>
              <a:endParaRPr lang="en-GB" b="1" dirty="0"/>
            </a:p>
          </p:txBody>
        </p:sp>
        <p:pic>
          <p:nvPicPr>
            <p:cNvPr id="63" name="Picture 62" descr="Diagram, engineering drawing&#10;&#10;Description automatically generated">
              <a:extLst>
                <a:ext uri="{FF2B5EF4-FFF2-40B4-BE49-F238E27FC236}">
                  <a16:creationId xmlns:a16="http://schemas.microsoft.com/office/drawing/2014/main" id="{80C5258E-21FA-4C26-8C42-ABF658263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275780" y="4181362"/>
              <a:ext cx="1367879" cy="813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1848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DF1BA-94E1-4407-B7EA-B857B9B6A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5706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9FF85-E277-4FA7-B6D4-DFF568979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475600"/>
          </a:xfrm>
        </p:spPr>
        <p:txBody>
          <a:bodyPr/>
          <a:lstStyle/>
          <a:p>
            <a:r>
              <a:rPr lang="en-GB" dirty="0"/>
              <a:t>Mineral oil DMSO extracts were successfully tested in the H295R steroidogenesis assay.</a:t>
            </a:r>
          </a:p>
          <a:p>
            <a:r>
              <a:rPr lang="en-GB" dirty="0"/>
              <a:t>SN100-DIS and SN100-AE extracts were most potent in modulating steroid hormone production.</a:t>
            </a:r>
          </a:p>
          <a:p>
            <a:r>
              <a:rPr lang="en-GB" dirty="0"/>
              <a:t>Both extracts caused a concentration-dependent decrease of testosterone and androstenedione production.</a:t>
            </a:r>
          </a:p>
          <a:p>
            <a:r>
              <a:rPr lang="en-GB" dirty="0"/>
              <a:t>Together with other test systems in the 3R-TOXFLOW test battery, the H295R assay provides important insights into the possible negative impact of test items on reproduction and development.</a:t>
            </a:r>
          </a:p>
        </p:txBody>
      </p:sp>
    </p:spTree>
    <p:extLst>
      <p:ext uri="{BB962C8B-B14F-4D97-AF65-F5344CB8AC3E}">
        <p14:creationId xmlns:p14="http://schemas.microsoft.com/office/powerpoint/2010/main" val="1405115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DF1BA-94E1-4407-B7EA-B857B9B6A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5706"/>
          </a:xfrm>
        </p:spPr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9FF85-E277-4FA7-B6D4-DFF568979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475600"/>
          </a:xfrm>
        </p:spPr>
        <p:txBody>
          <a:bodyPr>
            <a:normAutofit/>
          </a:bodyPr>
          <a:lstStyle/>
          <a:p>
            <a:r>
              <a:rPr lang="en-GB" dirty="0"/>
              <a:t>WU: Lenny Kamelia</a:t>
            </a:r>
          </a:p>
          <a:p>
            <a:r>
              <a:rPr lang="en-GB" dirty="0"/>
              <a:t>Shell: Juan-Carlos Carrillo</a:t>
            </a:r>
          </a:p>
          <a:p>
            <a:r>
              <a:rPr lang="en-GB" dirty="0"/>
              <a:t>WFSR: Dieke van Doorn, Marco Blokland, Willie Hijman, Guido van der Weg, Stefan van Leeuwen, Deborah Rijkers, Geert Stoopen, Ad Peijnenburg</a:t>
            </a:r>
          </a:p>
          <a:p>
            <a:r>
              <a:rPr lang="en-GB" dirty="0"/>
              <a:t>EFRO</a:t>
            </a:r>
          </a:p>
          <a:p>
            <a:r>
              <a:rPr lang="en-GB" dirty="0"/>
              <a:t>Ministry of Agriculture, Nature and Food Quality (KB-37-002-026)</a:t>
            </a:r>
          </a:p>
          <a:p>
            <a:r>
              <a:rPr lang="en-GB" dirty="0"/>
              <a:t>3R-TOXFLOW consortium</a:t>
            </a:r>
          </a:p>
        </p:txBody>
      </p:sp>
    </p:spTree>
    <p:extLst>
      <p:ext uri="{BB962C8B-B14F-4D97-AF65-F5344CB8AC3E}">
        <p14:creationId xmlns:p14="http://schemas.microsoft.com/office/powerpoint/2010/main" val="2492855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FF886-E3FB-46CE-BBF7-02463D9D2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1116"/>
          </a:xfrm>
        </p:spPr>
        <p:txBody>
          <a:bodyPr/>
          <a:lstStyle/>
          <a:p>
            <a:r>
              <a:rPr lang="en-GB" dirty="0"/>
              <a:t>Cell based assays 3R-TOXFLOW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B770-CC9E-48AF-BCF1-B19FB712C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039"/>
            <a:ext cx="10515600" cy="4537744"/>
          </a:xfrm>
        </p:spPr>
        <p:txBody>
          <a:bodyPr/>
          <a:lstStyle/>
          <a:p>
            <a:pPr>
              <a:buFontTx/>
              <a:buChar char="-"/>
            </a:pPr>
            <a:r>
              <a:rPr lang="en-GB" b="1" dirty="0"/>
              <a:t>Chemicals that affect the endocrine system may have a negative impact on reproduction and development</a:t>
            </a:r>
          </a:p>
          <a:p>
            <a:pPr>
              <a:buFontTx/>
              <a:buChar char="-"/>
            </a:pPr>
            <a:r>
              <a:rPr lang="en-GB" b="1" dirty="0"/>
              <a:t>Modulation of steroid hormone production by chemicals can be studied in vitro</a:t>
            </a:r>
          </a:p>
          <a:p>
            <a:pPr lvl="1">
              <a:buFontTx/>
              <a:buChar char="-"/>
            </a:pPr>
            <a:r>
              <a:rPr lang="en-GB" b="1" dirty="0"/>
              <a:t>H295R cells (adrenocortical cell line)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FEC0A6-9854-45A6-985D-F3292B820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76" y="3797507"/>
            <a:ext cx="2664974" cy="1998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36279-3A2D-4A80-B2F3-D224587EA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326" y="3955520"/>
            <a:ext cx="4792459" cy="14806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8A8B06-0EDD-4BBE-9090-CA4F7144987A}"/>
              </a:ext>
            </a:extLst>
          </p:cNvPr>
          <p:cNvSpPr txBox="1"/>
          <p:nvPr/>
        </p:nvSpPr>
        <p:spPr>
          <a:xfrm>
            <a:off x="9075101" y="4095684"/>
            <a:ext cx="22786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OECD TG456</a:t>
            </a:r>
          </a:p>
          <a:p>
            <a:r>
              <a:rPr lang="en-GB" b="1" dirty="0"/>
              <a:t>Two hormones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/>
              <a:t>Estradiol</a:t>
            </a:r>
            <a:r>
              <a:rPr lang="en-GB" b="1" dirty="0"/>
              <a:t> (E2)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Testosterone (T)</a:t>
            </a:r>
          </a:p>
        </p:txBody>
      </p:sp>
    </p:spTree>
    <p:extLst>
      <p:ext uri="{BB962C8B-B14F-4D97-AF65-F5344CB8AC3E}">
        <p14:creationId xmlns:p14="http://schemas.microsoft.com/office/powerpoint/2010/main" val="2293236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FF886-E3FB-46CE-BBF7-02463D9D2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1116"/>
          </a:xfrm>
        </p:spPr>
        <p:txBody>
          <a:bodyPr/>
          <a:lstStyle/>
          <a:p>
            <a:r>
              <a:rPr lang="en-GB" dirty="0"/>
              <a:t>Steroidogenesis assay 3R-TOXFLOW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B770-CC9E-48AF-BCF1-B19FB712C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039"/>
            <a:ext cx="10515600" cy="45377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LC-MS-based quantification of hormones </a:t>
            </a:r>
            <a:r>
              <a:rPr lang="en-GB" sz="2400" dirty="0"/>
              <a:t>(based on Blokland et al., 2017)</a:t>
            </a:r>
            <a:endParaRPr lang="en-GB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1EB8C2-0581-49D9-AD09-54C19998A3F3}"/>
              </a:ext>
            </a:extLst>
          </p:cNvPr>
          <p:cNvSpPr txBox="1"/>
          <p:nvPr/>
        </p:nvSpPr>
        <p:spPr>
          <a:xfrm>
            <a:off x="7568019" y="2179990"/>
            <a:ext cx="3918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Reference compounds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Prochloraz (E2: ↓, T: ↓)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Forskolin (E2: ↑, T: ↑)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Aminoglutethimide (E2: ↓, T: ↓)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/>
              <a:t>Atrazin</a:t>
            </a:r>
            <a:r>
              <a:rPr lang="en-GB" b="1" dirty="0"/>
              <a:t> (E2: ↑, T: -/↑)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Bisphenol A (E2: ↑, T: ↓)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Mannitol: negative control</a:t>
            </a:r>
          </a:p>
          <a:p>
            <a:endParaRPr lang="en-GB" b="1" dirty="0"/>
          </a:p>
          <a:p>
            <a:r>
              <a:rPr lang="en-GB" b="1" dirty="0"/>
              <a:t>Test items: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8 mineral oils (DMSO extracts)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Extraction control</a:t>
            </a:r>
          </a:p>
          <a:p>
            <a:endParaRPr lang="en-GB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5EAC7B-DC69-4A72-93D4-6659BD9A1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30" y="2152235"/>
            <a:ext cx="6159759" cy="332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10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45C658E-82A8-4314-B0C8-619611CBE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1116"/>
          </a:xfrm>
        </p:spPr>
        <p:txBody>
          <a:bodyPr/>
          <a:lstStyle/>
          <a:p>
            <a:r>
              <a:rPr lang="en-GB" dirty="0"/>
              <a:t>Test items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C90E2E4-9072-498D-A24E-CC1D8AB8A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039"/>
            <a:ext cx="10515600" cy="3977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Petroleum-based Mineral Oils: DMSO extracts </a:t>
            </a:r>
          </a:p>
          <a:p>
            <a:pPr marL="0" indent="0">
              <a:buNone/>
            </a:pPr>
            <a:r>
              <a:rPr lang="en-GB" sz="1800" b="1" dirty="0"/>
              <a:t>Name				Category		CAS #</a:t>
            </a:r>
          </a:p>
          <a:p>
            <a:pPr marL="0" indent="0">
              <a:buNone/>
            </a:pPr>
            <a:r>
              <a:rPr lang="en-GB" sz="1600" dirty="0"/>
              <a:t>1.  SN100-DIS: SN 100 Distillate		UATO		64741-50-0</a:t>
            </a:r>
          </a:p>
          <a:p>
            <a:pPr marL="0" indent="0">
              <a:buNone/>
            </a:pPr>
            <a:r>
              <a:rPr lang="en-GB" sz="1600" dirty="0"/>
              <a:t>2.  SN100-AE: SN100 Aromatic Extract	DAE		64742-05-8</a:t>
            </a:r>
          </a:p>
          <a:p>
            <a:pPr marL="0" indent="0">
              <a:buNone/>
            </a:pPr>
            <a:r>
              <a:rPr lang="en-GB" sz="1600" dirty="0"/>
              <a:t>3.  SN100-D-S: SN100 </a:t>
            </a:r>
            <a:r>
              <a:rPr lang="en-GB" sz="1600" dirty="0" err="1"/>
              <a:t>Distillate_S</a:t>
            </a:r>
            <a:r>
              <a:rPr lang="en-GB" sz="1600" dirty="0"/>
              <a:t>		OLBO		64742-65-0</a:t>
            </a:r>
          </a:p>
          <a:p>
            <a:pPr marL="0" indent="0">
              <a:buNone/>
            </a:pPr>
            <a:r>
              <a:rPr lang="en-GB" sz="1600" dirty="0"/>
              <a:t>4.  SN500-D-S: SN500 </a:t>
            </a:r>
            <a:r>
              <a:rPr lang="en-GB" sz="1600" dirty="0" err="1"/>
              <a:t>Distillate_S</a:t>
            </a:r>
            <a:r>
              <a:rPr lang="en-GB" sz="1600" dirty="0"/>
              <a:t>		OLBO		64742-65-0</a:t>
            </a:r>
          </a:p>
          <a:p>
            <a:pPr marL="0" indent="0">
              <a:buNone/>
            </a:pPr>
            <a:r>
              <a:rPr lang="en-GB" sz="1600" dirty="0"/>
              <a:t>5.  SN100-WR: SN100 Waxy Raffinate	OLBO		64741-89-5</a:t>
            </a:r>
          </a:p>
          <a:p>
            <a:pPr marL="0" indent="0">
              <a:buNone/>
            </a:pPr>
            <a:r>
              <a:rPr lang="en-GB" sz="1600" dirty="0"/>
              <a:t>6.  SN100-BO: SN100 Base Oil		OLBO		64742-56-9</a:t>
            </a:r>
          </a:p>
          <a:p>
            <a:pPr marL="0" indent="0">
              <a:buNone/>
            </a:pPr>
            <a:r>
              <a:rPr lang="en-GB" sz="1600" dirty="0"/>
              <a:t>7.  SN100-TWO: SN100 Technical White Oil	HRBO		8042-47-5</a:t>
            </a:r>
          </a:p>
          <a:p>
            <a:pPr marL="0" indent="0">
              <a:buNone/>
            </a:pPr>
            <a:r>
              <a:rPr lang="en-GB" sz="1600" dirty="0"/>
              <a:t>8.  SN100-MWO: SN100 Medicinal White Oil	HRBO		8042-47-5</a:t>
            </a:r>
            <a:endParaRPr lang="en-GB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280DC5-5D28-4D18-8948-7F4D4DDA3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793" y="1920155"/>
            <a:ext cx="3796404" cy="322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49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FF886-E3FB-46CE-BBF7-02463D9D2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1116"/>
          </a:xfrm>
        </p:spPr>
        <p:txBody>
          <a:bodyPr/>
          <a:lstStyle/>
          <a:p>
            <a:r>
              <a:rPr lang="en-GB" dirty="0"/>
              <a:t>Screening test items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A03533-3A72-4331-89F0-CE15EB34589A}"/>
              </a:ext>
            </a:extLst>
          </p:cNvPr>
          <p:cNvSpPr txBox="1"/>
          <p:nvPr/>
        </p:nvSpPr>
        <p:spPr>
          <a:xfrm>
            <a:off x="879711" y="1293840"/>
            <a:ext cx="22786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Positive controls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0BD140-7C3D-4D9C-ACC8-18994C76B4E7}"/>
              </a:ext>
            </a:extLst>
          </p:cNvPr>
          <p:cNvSpPr txBox="1"/>
          <p:nvPr/>
        </p:nvSpPr>
        <p:spPr>
          <a:xfrm>
            <a:off x="698240" y="5175121"/>
            <a:ext cx="110303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SN100-DIS and SN100-AE most potent mineral oils </a:t>
            </a:r>
            <a:r>
              <a:rPr lang="en-GB" sz="2400" b="1" dirty="0">
                <a:sym typeface="Wingdings" panose="05000000000000000000" pitchFamily="2" charset="2"/>
              </a:rPr>
              <a:t> concentration-response analysis</a:t>
            </a:r>
            <a:endParaRPr lang="en-GB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25AC32-0041-420D-AB63-2D6FC68F51EF}"/>
              </a:ext>
            </a:extLst>
          </p:cNvPr>
          <p:cNvSpPr txBox="1"/>
          <p:nvPr/>
        </p:nvSpPr>
        <p:spPr>
          <a:xfrm>
            <a:off x="2019060" y="4699277"/>
            <a:ext cx="15792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Log2 ratio treatment vs control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7B8EC4-A458-4D6B-B2D2-F5C23598D9CE}"/>
              </a:ext>
            </a:extLst>
          </p:cNvPr>
          <p:cNvSpPr txBox="1"/>
          <p:nvPr/>
        </p:nvSpPr>
        <p:spPr>
          <a:xfrm>
            <a:off x="9755860" y="4355338"/>
            <a:ext cx="15792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Log2 ratio treatment vs control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3F34C11-9DDF-406D-B35C-AB61116D3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326" y="1857300"/>
            <a:ext cx="6973731" cy="29123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B8F02EE-AA7A-4A9A-8F18-05CA2D9F4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02" y="1869910"/>
            <a:ext cx="2361600" cy="28422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82D36C4-1D4B-4474-9B0B-0DA78DB4B3F8}"/>
              </a:ext>
            </a:extLst>
          </p:cNvPr>
          <p:cNvSpPr txBox="1"/>
          <p:nvPr/>
        </p:nvSpPr>
        <p:spPr>
          <a:xfrm>
            <a:off x="4120543" y="1293840"/>
            <a:ext cx="22786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Test items</a:t>
            </a:r>
          </a:p>
        </p:txBody>
      </p:sp>
    </p:spTree>
    <p:extLst>
      <p:ext uri="{BB962C8B-B14F-4D97-AF65-F5344CB8AC3E}">
        <p14:creationId xmlns:p14="http://schemas.microsoft.com/office/powerpoint/2010/main" val="1552359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5B6708BE-3A61-4E5B-B382-1CBD035F0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9844" y="1509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E206EA6-E087-4249-92F9-0DB5ECD09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9844" y="1509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E981058-2984-4990-ABBD-44AB5E036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9844" y="22845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9496ECB-2401-4148-8F20-821B19932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9844" y="83582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99597C7-756F-418E-A9D6-667374C70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1116"/>
          </a:xfrm>
        </p:spPr>
        <p:txBody>
          <a:bodyPr/>
          <a:lstStyle/>
          <a:p>
            <a:r>
              <a:rPr lang="en-GB" dirty="0"/>
              <a:t>Concentration-response curves (1)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59BDAEF-30F5-40A5-B412-B564C7D9053C}"/>
              </a:ext>
            </a:extLst>
          </p:cNvPr>
          <p:cNvGrpSpPr/>
          <p:nvPr/>
        </p:nvGrpSpPr>
        <p:grpSpPr>
          <a:xfrm>
            <a:off x="478402" y="1327336"/>
            <a:ext cx="10443299" cy="4656889"/>
            <a:chOff x="478402" y="1061006"/>
            <a:chExt cx="10443299" cy="4656889"/>
          </a:xfrm>
        </p:grpSpPr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08D0A0F0-9520-44E6-BF82-1AD77ABE607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5395375"/>
                </p:ext>
              </p:extLst>
            </p:nvPr>
          </p:nvGraphicFramePr>
          <p:xfrm>
            <a:off x="1080256" y="1441450"/>
            <a:ext cx="2259012" cy="1760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1" name="Prism 9" r:id="rId3" imgW="5298167" imgH="2701872" progId="Prism9.Document">
                    <p:embed/>
                  </p:oleObj>
                </mc:Choice>
                <mc:Fallback>
                  <p:oleObj name="Prism 9" r:id="rId3" imgW="5298167" imgH="2701872" progId="Prism9.Document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5058D92A-DFD4-407D-9908-C7B04F40384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 r="35077"/>
                        <a:stretch>
                          <a:fillRect/>
                        </a:stretch>
                      </p:blipFill>
                      <p:spPr bwMode="auto">
                        <a:xfrm>
                          <a:off x="1080256" y="1441450"/>
                          <a:ext cx="2259012" cy="176053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D6DA86D8-22C5-4FA1-800E-9A9323EF9B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5208570"/>
                </p:ext>
              </p:extLst>
            </p:nvPr>
          </p:nvGraphicFramePr>
          <p:xfrm>
            <a:off x="1182688" y="3470275"/>
            <a:ext cx="2147887" cy="1760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2" name="Prism 9" r:id="rId5" imgW="5040800" imgH="2701872" progId="Prism9.Document">
                    <p:embed/>
                  </p:oleObj>
                </mc:Choice>
                <mc:Fallback>
                  <p:oleObj name="Prism 9" r:id="rId5" imgW="5040800" imgH="2701872" progId="Prism9.Document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3D4BCC4F-0EF0-4014-B5E2-06FAD06420C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 l="6444" r="28275"/>
                        <a:stretch>
                          <a:fillRect/>
                        </a:stretch>
                      </p:blipFill>
                      <p:spPr bwMode="auto">
                        <a:xfrm>
                          <a:off x="1182688" y="3470275"/>
                          <a:ext cx="2147887" cy="176053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>
              <a:extLst>
                <a:ext uri="{FF2B5EF4-FFF2-40B4-BE49-F238E27FC236}">
                  <a16:creationId xmlns:a16="http://schemas.microsoft.com/office/drawing/2014/main" id="{7E70CCA9-BDE5-4BCA-8A99-B6830141729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2941781"/>
                </p:ext>
              </p:extLst>
            </p:nvPr>
          </p:nvGraphicFramePr>
          <p:xfrm>
            <a:off x="3745731" y="1430338"/>
            <a:ext cx="2260600" cy="1773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3" name="Prism 9" r:id="rId7" imgW="5298167" imgH="2701872" progId="Prism9.Document">
                    <p:embed/>
                  </p:oleObj>
                </mc:Choice>
                <mc:Fallback>
                  <p:oleObj name="Prism 9" r:id="rId7" imgW="5298167" imgH="2701872" progId="Prism9.Document">
                    <p:embed/>
                    <p:pic>
                      <p:nvPicPr>
                        <p:cNvPr id="10" name="Object 9">
                          <a:extLst>
                            <a:ext uri="{FF2B5EF4-FFF2-40B4-BE49-F238E27FC236}">
                              <a16:creationId xmlns:a16="http://schemas.microsoft.com/office/drawing/2014/main" id="{132692DE-3CCB-44D1-9E42-616BD3370EC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 r="34575"/>
                        <a:stretch>
                          <a:fillRect/>
                        </a:stretch>
                      </p:blipFill>
                      <p:spPr bwMode="auto">
                        <a:xfrm>
                          <a:off x="3745731" y="1430338"/>
                          <a:ext cx="2260600" cy="17732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>
              <a:extLst>
                <a:ext uri="{FF2B5EF4-FFF2-40B4-BE49-F238E27FC236}">
                  <a16:creationId xmlns:a16="http://schemas.microsoft.com/office/drawing/2014/main" id="{616AB8A5-6786-4402-A739-848D712168D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6513974"/>
                </p:ext>
              </p:extLst>
            </p:nvPr>
          </p:nvGraphicFramePr>
          <p:xfrm>
            <a:off x="3895725" y="3459163"/>
            <a:ext cx="2146300" cy="176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4" name="Prism 9" r:id="rId9" imgW="5040800" imgH="2701872" progId="Prism9.Document">
                    <p:embed/>
                  </p:oleObj>
                </mc:Choice>
                <mc:Fallback>
                  <p:oleObj name="Prism 9" r:id="rId9" imgW="5040800" imgH="2701872" progId="Prism9.Document">
                    <p:embed/>
                    <p:pic>
                      <p:nvPicPr>
                        <p:cNvPr id="12" name="Object 11">
                          <a:extLst>
                            <a:ext uri="{FF2B5EF4-FFF2-40B4-BE49-F238E27FC236}">
                              <a16:creationId xmlns:a16="http://schemas.microsoft.com/office/drawing/2014/main" id="{2086B400-E986-4FFA-B0CA-BC9CF4706B7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 l="6763" r="28423"/>
                        <a:stretch>
                          <a:fillRect/>
                        </a:stretch>
                      </p:blipFill>
                      <p:spPr bwMode="auto">
                        <a:xfrm>
                          <a:off x="3895725" y="3459163"/>
                          <a:ext cx="2146300" cy="176688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2B392538-3CCE-4338-996D-AB446E9DDB1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7825408"/>
                </p:ext>
              </p:extLst>
            </p:nvPr>
          </p:nvGraphicFramePr>
          <p:xfrm>
            <a:off x="6445125" y="1494071"/>
            <a:ext cx="2165350" cy="168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5" name="Prism 9" r:id="rId11" imgW="5298167" imgH="2701872" progId="Prism9.Document">
                    <p:embed/>
                  </p:oleObj>
                </mc:Choice>
                <mc:Fallback>
                  <p:oleObj name="Prism 9" r:id="rId11" imgW="5298167" imgH="2701872" progId="Prism9.Document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A99EA6AD-1232-4BA0-93C6-F78481ECC82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 r="35342"/>
                        <a:stretch>
                          <a:fillRect/>
                        </a:stretch>
                      </p:blipFill>
                      <p:spPr bwMode="auto">
                        <a:xfrm>
                          <a:off x="6445125" y="1494071"/>
                          <a:ext cx="2165350" cy="168433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>
              <a:extLst>
                <a:ext uri="{FF2B5EF4-FFF2-40B4-BE49-F238E27FC236}">
                  <a16:creationId xmlns:a16="http://schemas.microsoft.com/office/drawing/2014/main" id="{57F3E2FD-BB5E-4743-80E3-6944E4E2F84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6979761"/>
                </p:ext>
              </p:extLst>
            </p:nvPr>
          </p:nvGraphicFramePr>
          <p:xfrm>
            <a:off x="6553200" y="3435350"/>
            <a:ext cx="2111375" cy="174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6" name="Prism 9" r:id="rId13" imgW="5040800" imgH="2701872" progId="Prism9.Document">
                    <p:embed/>
                  </p:oleObj>
                </mc:Choice>
                <mc:Fallback>
                  <p:oleObj name="Prism 9" r:id="rId13" imgW="5040800" imgH="2701872" progId="Prism9.Document">
                    <p:embed/>
                    <p:pic>
                      <p:nvPicPr>
                        <p:cNvPr id="15" name="Object 14">
                          <a:extLst>
                            <a:ext uri="{FF2B5EF4-FFF2-40B4-BE49-F238E27FC236}">
                              <a16:creationId xmlns:a16="http://schemas.microsoft.com/office/drawing/2014/main" id="{2B553DA5-8432-4C7A-946D-3E3CB013FA8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 l="6598" r="29167"/>
                        <a:stretch>
                          <a:fillRect/>
                        </a:stretch>
                      </p:blipFill>
                      <p:spPr bwMode="auto">
                        <a:xfrm>
                          <a:off x="6553200" y="3435350"/>
                          <a:ext cx="2111375" cy="17494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56C509E-84C3-4CCF-808A-4CEED3DCA2C2}"/>
                </a:ext>
              </a:extLst>
            </p:cNvPr>
            <p:cNvSpPr txBox="1"/>
            <p:nvPr/>
          </p:nvSpPr>
          <p:spPr>
            <a:xfrm>
              <a:off x="1087916" y="1117368"/>
              <a:ext cx="19180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1" dirty="0"/>
                <a:t>pregnenolone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2AD7946-F597-4DF0-928C-658FFFE21B45}"/>
                </a:ext>
              </a:extLst>
            </p:cNvPr>
            <p:cNvSpPr txBox="1"/>
            <p:nvPr/>
          </p:nvSpPr>
          <p:spPr>
            <a:xfrm>
              <a:off x="3731325" y="1096009"/>
              <a:ext cx="19180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1" dirty="0"/>
                <a:t>progesterone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529D409-20C7-41B2-A2EE-7A47DCD3EC64}"/>
                </a:ext>
              </a:extLst>
            </p:cNvPr>
            <p:cNvSpPr txBox="1"/>
            <p:nvPr/>
          </p:nvSpPr>
          <p:spPr>
            <a:xfrm>
              <a:off x="6417788" y="1061006"/>
              <a:ext cx="24281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1" dirty="0"/>
                <a:t>17</a:t>
              </a:r>
              <a:r>
                <a:rPr lang="el-GR" b="1" dirty="0"/>
                <a:t>α</a:t>
              </a:r>
              <a:r>
                <a:rPr lang="en-US" b="1" dirty="0"/>
                <a:t>-OH-progesterone</a:t>
              </a:r>
              <a:endParaRPr lang="en-GB" b="1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4171C6C-E591-48A0-BFF0-247AC27FF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185525" y="2882142"/>
              <a:ext cx="1736176" cy="159269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CFD638-5C02-4C99-BD96-D05A808720BC}"/>
                </a:ext>
              </a:extLst>
            </p:cNvPr>
            <p:cNvSpPr txBox="1"/>
            <p:nvPr/>
          </p:nvSpPr>
          <p:spPr>
            <a:xfrm rot="16200000">
              <a:off x="-1294102" y="2993743"/>
              <a:ext cx="391434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/>
                <a:t>hormone levels (% of solvent control)</a:t>
              </a:r>
              <a:endParaRPr lang="en-GB" b="1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A162B0B-7DAC-47CE-AA44-2170E3269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195553" y="4451326"/>
              <a:ext cx="1212926" cy="492954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FD61BB5-B6FB-457D-A775-0EC110FCC188}"/>
                </a:ext>
              </a:extLst>
            </p:cNvPr>
            <p:cNvSpPr txBox="1"/>
            <p:nvPr/>
          </p:nvSpPr>
          <p:spPr>
            <a:xfrm>
              <a:off x="1250740" y="5341447"/>
              <a:ext cx="19180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1" dirty="0"/>
                <a:t>decrease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7D2DD34-049F-4315-9475-3C5AAE7FA690}"/>
                </a:ext>
              </a:extLst>
            </p:cNvPr>
            <p:cNvSpPr txBox="1"/>
            <p:nvPr/>
          </p:nvSpPr>
          <p:spPr>
            <a:xfrm>
              <a:off x="3895725" y="5348563"/>
              <a:ext cx="19180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1" dirty="0"/>
                <a:t>decrease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2D73181-E70D-4000-BA9A-E3B90BC724AD}"/>
                </a:ext>
              </a:extLst>
            </p:cNvPr>
            <p:cNvSpPr txBox="1"/>
            <p:nvPr/>
          </p:nvSpPr>
          <p:spPr>
            <a:xfrm>
              <a:off x="6649865" y="5343678"/>
              <a:ext cx="19180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1" dirty="0"/>
                <a:t>decrease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BB7B3DF8-E3E9-4C08-B384-59E7045611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13722" y="1467141"/>
            <a:ext cx="2780822" cy="150320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2F1E6E6-6AFC-40B7-BA0D-9CF980E16571}"/>
              </a:ext>
            </a:extLst>
          </p:cNvPr>
          <p:cNvGrpSpPr/>
          <p:nvPr/>
        </p:nvGrpSpPr>
        <p:grpSpPr>
          <a:xfrm>
            <a:off x="1913731" y="5114467"/>
            <a:ext cx="1328263" cy="188983"/>
            <a:chOff x="1913731" y="5114467"/>
            <a:chExt cx="1328263" cy="18898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9BC172D-98A1-4C7E-9264-04C84B99B256}"/>
                </a:ext>
              </a:extLst>
            </p:cNvPr>
            <p:cNvSpPr txBox="1"/>
            <p:nvPr/>
          </p:nvSpPr>
          <p:spPr>
            <a:xfrm>
              <a:off x="1913731" y="5118277"/>
              <a:ext cx="34290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GB" sz="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64689E6-2B58-40EB-ABA8-564D9BF85DD6}"/>
                </a:ext>
              </a:extLst>
            </p:cNvPr>
            <p:cNvSpPr txBox="1"/>
            <p:nvPr/>
          </p:nvSpPr>
          <p:spPr>
            <a:xfrm>
              <a:off x="2899094" y="5114467"/>
              <a:ext cx="34290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GB" sz="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DD0C7BF-714C-4A41-9D26-CC05CED5368D}"/>
                </a:ext>
              </a:extLst>
            </p:cNvPr>
            <p:cNvSpPr txBox="1"/>
            <p:nvPr/>
          </p:nvSpPr>
          <p:spPr>
            <a:xfrm>
              <a:off x="2388302" y="5118784"/>
              <a:ext cx="34290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GB" sz="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8BC8303-CC79-4413-BFC6-56E3071D815C}"/>
              </a:ext>
            </a:extLst>
          </p:cNvPr>
          <p:cNvGrpSpPr/>
          <p:nvPr/>
        </p:nvGrpSpPr>
        <p:grpSpPr>
          <a:xfrm>
            <a:off x="4630644" y="5110778"/>
            <a:ext cx="1328263" cy="188983"/>
            <a:chOff x="1913731" y="5114467"/>
            <a:chExt cx="1328263" cy="18898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09F5E38-920C-4D9D-9463-4FE82DE93C6F}"/>
                </a:ext>
              </a:extLst>
            </p:cNvPr>
            <p:cNvSpPr txBox="1"/>
            <p:nvPr/>
          </p:nvSpPr>
          <p:spPr>
            <a:xfrm>
              <a:off x="1913731" y="5118277"/>
              <a:ext cx="34290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GB" sz="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50B22BE-C099-4D7B-B121-848BC62A7E22}"/>
                </a:ext>
              </a:extLst>
            </p:cNvPr>
            <p:cNvSpPr txBox="1"/>
            <p:nvPr/>
          </p:nvSpPr>
          <p:spPr>
            <a:xfrm>
              <a:off x="2899094" y="5114467"/>
              <a:ext cx="34290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GB" sz="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43624CC-F3FE-4A38-85A0-6AB4222137BD}"/>
                </a:ext>
              </a:extLst>
            </p:cNvPr>
            <p:cNvSpPr txBox="1"/>
            <p:nvPr/>
          </p:nvSpPr>
          <p:spPr>
            <a:xfrm>
              <a:off x="2388302" y="5118784"/>
              <a:ext cx="34290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GB" sz="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FEA9643-78F7-4B2C-8A11-A1D18E75B9D7}"/>
              </a:ext>
            </a:extLst>
          </p:cNvPr>
          <p:cNvGrpSpPr/>
          <p:nvPr/>
        </p:nvGrpSpPr>
        <p:grpSpPr>
          <a:xfrm>
            <a:off x="7280680" y="5071714"/>
            <a:ext cx="1328263" cy="188983"/>
            <a:chOff x="1913731" y="5114467"/>
            <a:chExt cx="1328263" cy="18898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51E427B-3BE6-49B5-84C8-4657044B717F}"/>
                </a:ext>
              </a:extLst>
            </p:cNvPr>
            <p:cNvSpPr txBox="1"/>
            <p:nvPr/>
          </p:nvSpPr>
          <p:spPr>
            <a:xfrm>
              <a:off x="1913731" y="5118277"/>
              <a:ext cx="34290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GB" sz="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D6E3BF7-9C13-4415-BC55-F2EF573A3DF0}"/>
                </a:ext>
              </a:extLst>
            </p:cNvPr>
            <p:cNvSpPr txBox="1"/>
            <p:nvPr/>
          </p:nvSpPr>
          <p:spPr>
            <a:xfrm>
              <a:off x="2899094" y="5114467"/>
              <a:ext cx="34290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GB" sz="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6D7300B-029B-4941-91EE-2DF41BE58111}"/>
                </a:ext>
              </a:extLst>
            </p:cNvPr>
            <p:cNvSpPr txBox="1"/>
            <p:nvPr/>
          </p:nvSpPr>
          <p:spPr>
            <a:xfrm>
              <a:off x="2388302" y="5118784"/>
              <a:ext cx="34290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GB" sz="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698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5B6708BE-3A61-4E5B-B382-1CBD035F0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9844" y="1509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E206EA6-E087-4249-92F9-0DB5ECD09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9844" y="1509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E981058-2984-4990-ABBD-44AB5E036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9844" y="22845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9496ECB-2401-4148-8F20-821B19932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9844" y="83582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99597C7-756F-418E-A9D6-667374C70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1116"/>
          </a:xfrm>
        </p:spPr>
        <p:txBody>
          <a:bodyPr/>
          <a:lstStyle/>
          <a:p>
            <a:r>
              <a:rPr lang="en-GB" dirty="0"/>
              <a:t>Concentration-response curves (2)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59BDAEF-30F5-40A5-B412-B564C7D9053C}"/>
              </a:ext>
            </a:extLst>
          </p:cNvPr>
          <p:cNvGrpSpPr/>
          <p:nvPr/>
        </p:nvGrpSpPr>
        <p:grpSpPr>
          <a:xfrm>
            <a:off x="478402" y="1327336"/>
            <a:ext cx="8367554" cy="4656889"/>
            <a:chOff x="478402" y="1061006"/>
            <a:chExt cx="8367554" cy="465688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56C509E-84C3-4CCF-808A-4CEED3DCA2C2}"/>
                </a:ext>
              </a:extLst>
            </p:cNvPr>
            <p:cNvSpPr txBox="1"/>
            <p:nvPr/>
          </p:nvSpPr>
          <p:spPr>
            <a:xfrm>
              <a:off x="1087916" y="1117368"/>
              <a:ext cx="19180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1" dirty="0"/>
                <a:t>androstenedione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2AD7946-F597-4DF0-928C-658FFFE21B45}"/>
                </a:ext>
              </a:extLst>
            </p:cNvPr>
            <p:cNvSpPr txBox="1"/>
            <p:nvPr/>
          </p:nvSpPr>
          <p:spPr>
            <a:xfrm>
              <a:off x="3731325" y="1096009"/>
              <a:ext cx="19180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1" dirty="0"/>
                <a:t>testosterone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529D409-20C7-41B2-A2EE-7A47DCD3EC64}"/>
                </a:ext>
              </a:extLst>
            </p:cNvPr>
            <p:cNvSpPr txBox="1"/>
            <p:nvPr/>
          </p:nvSpPr>
          <p:spPr>
            <a:xfrm>
              <a:off x="6417788" y="1061006"/>
              <a:ext cx="24281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/>
                <a:t>estradiol</a:t>
              </a:r>
              <a:endParaRPr lang="en-GB" b="1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CFD638-5C02-4C99-BD96-D05A808720BC}"/>
                </a:ext>
              </a:extLst>
            </p:cNvPr>
            <p:cNvSpPr txBox="1"/>
            <p:nvPr/>
          </p:nvSpPr>
          <p:spPr>
            <a:xfrm rot="16200000">
              <a:off x="-1294102" y="2993743"/>
              <a:ext cx="391434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/>
                <a:t>hormone levels (% of solvent control)</a:t>
              </a:r>
              <a:endParaRPr lang="en-GB" b="1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FD61BB5-B6FB-457D-A775-0EC110FCC188}"/>
                </a:ext>
              </a:extLst>
            </p:cNvPr>
            <p:cNvSpPr txBox="1"/>
            <p:nvPr/>
          </p:nvSpPr>
          <p:spPr>
            <a:xfrm>
              <a:off x="1250740" y="5341447"/>
              <a:ext cx="19180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1" dirty="0"/>
                <a:t>decrease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7D2DD34-049F-4315-9475-3C5AAE7FA690}"/>
                </a:ext>
              </a:extLst>
            </p:cNvPr>
            <p:cNvSpPr txBox="1"/>
            <p:nvPr/>
          </p:nvSpPr>
          <p:spPr>
            <a:xfrm>
              <a:off x="3895725" y="5348563"/>
              <a:ext cx="19180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1" dirty="0"/>
                <a:t>decrease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2D73181-E70D-4000-BA9A-E3B90BC724AD}"/>
                </a:ext>
              </a:extLst>
            </p:cNvPr>
            <p:cNvSpPr txBox="1"/>
            <p:nvPr/>
          </p:nvSpPr>
          <p:spPr>
            <a:xfrm>
              <a:off x="6649865" y="5343678"/>
              <a:ext cx="19180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1" dirty="0"/>
                <a:t>increase</a:t>
              </a:r>
            </a:p>
          </p:txBody>
        </p:sp>
      </p:grp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C4181404-9180-4D7A-9D53-E20238F5F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259067"/>
              </p:ext>
            </p:extLst>
          </p:nvPr>
        </p:nvGraphicFramePr>
        <p:xfrm>
          <a:off x="1080539" y="1683973"/>
          <a:ext cx="2284098" cy="179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4" name="Prism 9" r:id="rId3" imgW="5298167" imgH="2701872" progId="Prism9.Document">
                  <p:embed/>
                </p:oleObj>
              </mc:Choice>
              <mc:Fallback>
                <p:oleObj name="Prism 9" r:id="rId3" imgW="5298167" imgH="2701872" progId="Prism9.Document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6BCDBC5F-F0F6-4591-9DC0-501A76B9DC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r="35068"/>
                      <a:stretch>
                        <a:fillRect/>
                      </a:stretch>
                    </p:blipFill>
                    <p:spPr bwMode="auto">
                      <a:xfrm>
                        <a:off x="1080539" y="1683973"/>
                        <a:ext cx="2284098" cy="1796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" name="Picture 42">
            <a:extLst>
              <a:ext uri="{FF2B5EF4-FFF2-40B4-BE49-F238E27FC236}">
                <a16:creationId xmlns:a16="http://schemas.microsoft.com/office/drawing/2014/main" id="{5EB45116-C4AB-46F8-8811-D108CD286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0702" y="1469833"/>
            <a:ext cx="2780822" cy="1503204"/>
          </a:xfrm>
          <a:prstGeom prst="rect">
            <a:avLst/>
          </a:prstGeom>
        </p:spPr>
      </p:pic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401B4B36-CA64-4BCE-BA12-E4585DFCE2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658492"/>
              </p:ext>
            </p:extLst>
          </p:nvPr>
        </p:nvGraphicFramePr>
        <p:xfrm>
          <a:off x="3901089" y="3748473"/>
          <a:ext cx="2060852" cy="1715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5" name="Prism 9" r:id="rId6" imgW="5040800" imgH="2701872" progId="Prism9.Document">
                  <p:embed/>
                </p:oleObj>
              </mc:Choice>
              <mc:Fallback>
                <p:oleObj name="Prism 9" r:id="rId6" imgW="5040800" imgH="2701872" progId="Prism9.Document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84E87777-A242-4B63-B128-43B3790747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 l="6607" r="29315"/>
                      <a:stretch>
                        <a:fillRect/>
                      </a:stretch>
                    </p:blipFill>
                    <p:spPr bwMode="auto">
                      <a:xfrm>
                        <a:off x="3901089" y="3748473"/>
                        <a:ext cx="2060852" cy="17158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32DAA736-70AA-4A01-9A4D-110F781D58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056602"/>
              </p:ext>
            </p:extLst>
          </p:nvPr>
        </p:nvGraphicFramePr>
        <p:xfrm>
          <a:off x="6565972" y="3710557"/>
          <a:ext cx="2097453" cy="172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6" name="Prism 9" r:id="rId8" imgW="5040800" imgH="2701872" progId="Prism9.Document">
                  <p:embed/>
                </p:oleObj>
              </mc:Choice>
              <mc:Fallback>
                <p:oleObj name="Prism 9" r:id="rId8" imgW="5040800" imgH="2701872" progId="Prism9.Document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937A62E0-5145-4E89-B3C5-22BA203434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 l="6831" r="28275"/>
                      <a:stretch>
                        <a:fillRect/>
                      </a:stretch>
                    </p:blipFill>
                    <p:spPr bwMode="auto">
                      <a:xfrm>
                        <a:off x="6565972" y="3710557"/>
                        <a:ext cx="2097453" cy="17224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090D16F2-BD8E-4FA1-A3E7-DFF7ABCE4C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209047"/>
              </p:ext>
            </p:extLst>
          </p:nvPr>
        </p:nvGraphicFramePr>
        <p:xfrm>
          <a:off x="6461807" y="1805125"/>
          <a:ext cx="2068963" cy="16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7" name="Prism 9" r:id="rId10" imgW="5298167" imgH="2701872" progId="Prism9.Document">
                  <p:embed/>
                </p:oleObj>
              </mc:Choice>
              <mc:Fallback>
                <p:oleObj name="Prism 9" r:id="rId10" imgW="5298167" imgH="2701872" progId="Prism9.Document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19748803-88EA-4C7B-9A99-DAA0F3CE28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 r="35730"/>
                      <a:stretch>
                        <a:fillRect/>
                      </a:stretch>
                    </p:blipFill>
                    <p:spPr bwMode="auto">
                      <a:xfrm>
                        <a:off x="6461807" y="1805125"/>
                        <a:ext cx="2068963" cy="1623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EFAF96E4-8499-4733-8BA5-FF6E776058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349766"/>
              </p:ext>
            </p:extLst>
          </p:nvPr>
        </p:nvGraphicFramePr>
        <p:xfrm>
          <a:off x="3743109" y="1742644"/>
          <a:ext cx="2218831" cy="1720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8" name="Prism 9" r:id="rId12" imgW="5298167" imgH="2701872" progId="Prism9.Document">
                  <p:embed/>
                </p:oleObj>
              </mc:Choice>
              <mc:Fallback>
                <p:oleObj name="Prism 9" r:id="rId12" imgW="5298167" imgH="2701872" progId="Prism9.Document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C065189B-280B-4738-B0C0-406126475E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 r="34932"/>
                      <a:stretch>
                        <a:fillRect/>
                      </a:stretch>
                    </p:blipFill>
                    <p:spPr bwMode="auto">
                      <a:xfrm>
                        <a:off x="3743109" y="1742644"/>
                        <a:ext cx="2218831" cy="17204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9">
            <a:extLst>
              <a:ext uri="{FF2B5EF4-FFF2-40B4-BE49-F238E27FC236}">
                <a16:creationId xmlns:a16="http://schemas.microsoft.com/office/drawing/2014/main" id="{3D9F1997-34BC-4C2B-A3F4-137EC1314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8019" y="37105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ABD692AC-A465-43E6-AE9D-650939AB99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479748"/>
              </p:ext>
            </p:extLst>
          </p:nvPr>
        </p:nvGraphicFramePr>
        <p:xfrm>
          <a:off x="1175989" y="3752127"/>
          <a:ext cx="2101321" cy="1727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9" name="Prism 9" r:id="rId14" imgW="5040800" imgH="2701872" progId="Prism9.Document">
                  <p:embed/>
                </p:oleObj>
              </mc:Choice>
              <mc:Fallback>
                <p:oleObj name="Prism 9" r:id="rId14" imgW="5040800" imgH="2701872" progId="Prism9.Document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D3B97489-A0D9-468A-926D-3D1A26EE6D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 l="6380" r="29465"/>
                      <a:stretch>
                        <a:fillRect/>
                      </a:stretch>
                    </p:blipFill>
                    <p:spPr bwMode="auto">
                      <a:xfrm>
                        <a:off x="1175989" y="3752127"/>
                        <a:ext cx="2101321" cy="17277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" name="Picture 49">
            <a:extLst>
              <a:ext uri="{FF2B5EF4-FFF2-40B4-BE49-F238E27FC236}">
                <a16:creationId xmlns:a16="http://schemas.microsoft.com/office/drawing/2014/main" id="{28E08EB4-70CE-4924-85B5-EB37307BD13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85525" y="3148472"/>
            <a:ext cx="1736176" cy="159269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B7FC216-325E-4FD3-AD6B-B214A7E1433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95553" y="4717656"/>
            <a:ext cx="1212926" cy="49295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B7950AD-668F-4A52-8CF8-11136D1518A2}"/>
              </a:ext>
            </a:extLst>
          </p:cNvPr>
          <p:cNvGrpSpPr/>
          <p:nvPr/>
        </p:nvGrpSpPr>
        <p:grpSpPr>
          <a:xfrm>
            <a:off x="1876592" y="5099106"/>
            <a:ext cx="1328263" cy="188983"/>
            <a:chOff x="1913731" y="5114467"/>
            <a:chExt cx="1328263" cy="18898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50E83E4-79E4-4355-B4DB-D29275C55369}"/>
                </a:ext>
              </a:extLst>
            </p:cNvPr>
            <p:cNvSpPr txBox="1"/>
            <p:nvPr/>
          </p:nvSpPr>
          <p:spPr>
            <a:xfrm>
              <a:off x="1913731" y="5118277"/>
              <a:ext cx="34290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GB" sz="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770DAB6-2935-4BD0-BF71-54DB13A484C1}"/>
                </a:ext>
              </a:extLst>
            </p:cNvPr>
            <p:cNvSpPr txBox="1"/>
            <p:nvPr/>
          </p:nvSpPr>
          <p:spPr>
            <a:xfrm>
              <a:off x="2899094" y="5114467"/>
              <a:ext cx="34290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GB" sz="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5CDB6F7-AE54-4945-887C-ED0E5C3AB159}"/>
                </a:ext>
              </a:extLst>
            </p:cNvPr>
            <p:cNvSpPr txBox="1"/>
            <p:nvPr/>
          </p:nvSpPr>
          <p:spPr>
            <a:xfrm>
              <a:off x="2388302" y="5118784"/>
              <a:ext cx="34290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GB" sz="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03677BB-3A92-4747-B8FD-C35ACF68CEEE}"/>
              </a:ext>
            </a:extLst>
          </p:cNvPr>
          <p:cNvGrpSpPr/>
          <p:nvPr/>
        </p:nvGrpSpPr>
        <p:grpSpPr>
          <a:xfrm>
            <a:off x="4593505" y="5095417"/>
            <a:ext cx="1328263" cy="188983"/>
            <a:chOff x="1913731" y="5114467"/>
            <a:chExt cx="1328263" cy="18898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248589F-EEBF-4C13-AFDF-A4AAA5C51496}"/>
                </a:ext>
              </a:extLst>
            </p:cNvPr>
            <p:cNvSpPr txBox="1"/>
            <p:nvPr/>
          </p:nvSpPr>
          <p:spPr>
            <a:xfrm>
              <a:off x="1913731" y="5118277"/>
              <a:ext cx="34290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GB" sz="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7ECF32A-82F1-425D-8EB2-699BD6E24015}"/>
                </a:ext>
              </a:extLst>
            </p:cNvPr>
            <p:cNvSpPr txBox="1"/>
            <p:nvPr/>
          </p:nvSpPr>
          <p:spPr>
            <a:xfrm>
              <a:off x="2899094" y="5114467"/>
              <a:ext cx="34290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GB" sz="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94C1DBF-E661-4C7D-B759-94A43112AD36}"/>
                </a:ext>
              </a:extLst>
            </p:cNvPr>
            <p:cNvSpPr txBox="1"/>
            <p:nvPr/>
          </p:nvSpPr>
          <p:spPr>
            <a:xfrm>
              <a:off x="2388302" y="5118784"/>
              <a:ext cx="34290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GB" sz="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4C8FA7D-3BED-4152-8266-F1C648854702}"/>
              </a:ext>
            </a:extLst>
          </p:cNvPr>
          <p:cNvGrpSpPr/>
          <p:nvPr/>
        </p:nvGrpSpPr>
        <p:grpSpPr>
          <a:xfrm>
            <a:off x="7243541" y="5056353"/>
            <a:ext cx="1328263" cy="188983"/>
            <a:chOff x="1913731" y="5114467"/>
            <a:chExt cx="1328263" cy="188983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C60859B-08DB-488A-940C-DFE8F70D16E4}"/>
                </a:ext>
              </a:extLst>
            </p:cNvPr>
            <p:cNvSpPr txBox="1"/>
            <p:nvPr/>
          </p:nvSpPr>
          <p:spPr>
            <a:xfrm>
              <a:off x="1913731" y="5118277"/>
              <a:ext cx="34290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GB" sz="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7B52155-38FF-4D3C-9089-3EB98DA078B9}"/>
                </a:ext>
              </a:extLst>
            </p:cNvPr>
            <p:cNvSpPr txBox="1"/>
            <p:nvPr/>
          </p:nvSpPr>
          <p:spPr>
            <a:xfrm>
              <a:off x="2899094" y="5114467"/>
              <a:ext cx="34290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GB" sz="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33B1F5B-0150-408F-8F42-F98A8502A669}"/>
                </a:ext>
              </a:extLst>
            </p:cNvPr>
            <p:cNvSpPr txBox="1"/>
            <p:nvPr/>
          </p:nvSpPr>
          <p:spPr>
            <a:xfrm>
              <a:off x="2388302" y="5118784"/>
              <a:ext cx="34290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GB" sz="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143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FF886-E3FB-46CE-BBF7-02463D9D2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1116"/>
          </a:xfrm>
        </p:spPr>
        <p:txBody>
          <a:bodyPr/>
          <a:lstStyle/>
          <a:p>
            <a:r>
              <a:rPr lang="en-GB" dirty="0"/>
              <a:t>Overview main results in vitro assay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B770-CC9E-48AF-BCF1-B19FB712C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039"/>
            <a:ext cx="10515600" cy="4537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SN-100-DIS	and SN-100-AE</a:t>
            </a:r>
          </a:p>
          <a:p>
            <a:pPr marL="0" indent="0">
              <a:buNone/>
            </a:pPr>
            <a:r>
              <a:rPr lang="en-GB" dirty="0" err="1"/>
              <a:t>Estradiol</a:t>
            </a:r>
            <a:r>
              <a:rPr lang="en-GB" dirty="0"/>
              <a:t> 				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↑			</a:t>
            </a:r>
          </a:p>
          <a:p>
            <a:pPr marL="0" indent="0">
              <a:buNone/>
            </a:pPr>
            <a:r>
              <a:rPr lang="en-GB" dirty="0"/>
              <a:t>Testosterone 			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Progesterone			↓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Effects mostly like reference chemical bisphenol A (BPA)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Wat about composition of mineral oil extracts? </a:t>
            </a:r>
            <a:r>
              <a:rPr lang="en-GB" b="1" dirty="0">
                <a:sym typeface="Wingdings" panose="05000000000000000000" pitchFamily="2" charset="2"/>
              </a:rPr>
              <a:t> characterization</a:t>
            </a: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474B48A0-06B6-4A57-B478-15C74CDE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062" y="3742742"/>
            <a:ext cx="1874738" cy="71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36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FF886-E3FB-46CE-BBF7-02463D9D2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1116"/>
          </a:xfrm>
        </p:spPr>
        <p:txBody>
          <a:bodyPr/>
          <a:lstStyle/>
          <a:p>
            <a:r>
              <a:rPr lang="en-GB" dirty="0"/>
              <a:t>2D GC-TOF MS/MS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AD6908-28F5-4AF5-91DA-3C102F708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32" y="1419992"/>
            <a:ext cx="7167192" cy="37169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3CB9D4-48C2-44F3-A5D2-77B4372F06DD}"/>
              </a:ext>
            </a:extLst>
          </p:cNvPr>
          <p:cNvSpPr txBox="1"/>
          <p:nvPr/>
        </p:nvSpPr>
        <p:spPr>
          <a:xfrm>
            <a:off x="8543051" y="1279683"/>
            <a:ext cx="3825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SN100-DIS oil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3CA5B7-2344-470F-B080-C86939321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261" y="1649015"/>
            <a:ext cx="2984950" cy="14891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6A9641-E72C-47F4-9901-1FA724F35D51}"/>
              </a:ext>
            </a:extLst>
          </p:cNvPr>
          <p:cNvSpPr txBox="1"/>
          <p:nvPr/>
        </p:nvSpPr>
        <p:spPr>
          <a:xfrm>
            <a:off x="8543051" y="3278491"/>
            <a:ext cx="3825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SN100-DIS DMSO extract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2E2A1D-EFC1-4FBD-9B38-F0A7FCD71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9261" y="3647823"/>
            <a:ext cx="2984950" cy="14891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190932C-8C56-4295-89A1-2DAF9865034D}"/>
              </a:ext>
            </a:extLst>
          </p:cNvPr>
          <p:cNvSpPr txBox="1"/>
          <p:nvPr/>
        </p:nvSpPr>
        <p:spPr>
          <a:xfrm>
            <a:off x="885457" y="5417608"/>
            <a:ext cx="107311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By testing DMSO-extract, we only test ‘part’ of the mineral oils</a:t>
            </a:r>
          </a:p>
        </p:txBody>
      </p:sp>
    </p:spTree>
    <p:extLst>
      <p:ext uri="{BB962C8B-B14F-4D97-AF65-F5344CB8AC3E}">
        <p14:creationId xmlns:p14="http://schemas.microsoft.com/office/powerpoint/2010/main" val="1651915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</TotalTime>
  <Words>616</Words>
  <Application>Microsoft Office PowerPoint</Application>
  <PresentationFormat>Widescreen</PresentationFormat>
  <Paragraphs>129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Prism 9</vt:lpstr>
      <vt:lpstr>Effects of mineral oils (DMSO extracts) on steroidogenesis</vt:lpstr>
      <vt:lpstr>Cell based assays 3R-TOXFLOW</vt:lpstr>
      <vt:lpstr>Steroidogenesis assay 3R-TOXFLOW</vt:lpstr>
      <vt:lpstr>Test items</vt:lpstr>
      <vt:lpstr>Screening test items</vt:lpstr>
      <vt:lpstr>Concentration-response curves (1)</vt:lpstr>
      <vt:lpstr>Concentration-response curves (2)</vt:lpstr>
      <vt:lpstr>Overview main results in vitro assay</vt:lpstr>
      <vt:lpstr>2D GC-TOF MS/MS</vt:lpstr>
      <vt:lpstr>2D GC-TOF MS/MS results test items</vt:lpstr>
      <vt:lpstr>Conclusions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 druppers</dc:creator>
  <cp:lastModifiedBy>Louisse, Jochem</cp:lastModifiedBy>
  <cp:revision>26</cp:revision>
  <dcterms:created xsi:type="dcterms:W3CDTF">2022-11-07T16:45:30Z</dcterms:created>
  <dcterms:modified xsi:type="dcterms:W3CDTF">2022-11-25T14:50:34Z</dcterms:modified>
</cp:coreProperties>
</file>